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66" r:id="rId8"/>
    <p:sldId id="268" r:id="rId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BEDE8-2E40-4C44-B716-F9910FCD44C2}" type="datetimeFigureOut">
              <a:rPr lang="zh-TW" altLang="en-US" smtClean="0"/>
              <a:t>2023/10/14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3584-B8C1-42BD-B36D-89A2EC19DF4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BEDE8-2E40-4C44-B716-F9910FCD44C2}" type="datetimeFigureOut">
              <a:rPr lang="zh-TW" altLang="en-US" smtClean="0"/>
              <a:t>2023/10/14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3584-B8C1-42BD-B36D-89A2EC19DF4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BEDE8-2E40-4C44-B716-F9910FCD44C2}" type="datetimeFigureOut">
              <a:rPr lang="zh-TW" altLang="en-US" smtClean="0"/>
              <a:t>2023/10/14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3584-B8C1-42BD-B36D-89A2EC19DF4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BEDE8-2E40-4C44-B716-F9910FCD44C2}" type="datetimeFigureOut">
              <a:rPr lang="zh-TW" altLang="en-US" smtClean="0"/>
              <a:t>2023/10/14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3584-B8C1-42BD-B36D-89A2EC19DF4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BEDE8-2E40-4C44-B716-F9910FCD44C2}" type="datetimeFigureOut">
              <a:rPr lang="zh-TW" altLang="en-US" smtClean="0"/>
              <a:t>2023/10/14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3584-B8C1-42BD-B36D-89A2EC19DF4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BEDE8-2E40-4C44-B716-F9910FCD44C2}" type="datetimeFigureOut">
              <a:rPr lang="zh-TW" altLang="en-US" smtClean="0"/>
              <a:t>2023/10/14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3584-B8C1-42BD-B36D-89A2EC19DF4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BEDE8-2E40-4C44-B716-F9910FCD44C2}" type="datetimeFigureOut">
              <a:rPr lang="zh-TW" altLang="en-US" smtClean="0"/>
              <a:t>2023/10/14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3584-B8C1-42BD-B36D-89A2EC19DF4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BEDE8-2E40-4C44-B716-F9910FCD44C2}" type="datetimeFigureOut">
              <a:rPr lang="zh-TW" altLang="en-US" smtClean="0"/>
              <a:t>2023/10/14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3584-B8C1-42BD-B36D-89A2EC19DF4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BEDE8-2E40-4C44-B716-F9910FCD44C2}" type="datetimeFigureOut">
              <a:rPr lang="zh-TW" altLang="en-US" smtClean="0"/>
              <a:t>2023/10/14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3584-B8C1-42BD-B36D-89A2EC19DF4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BEDE8-2E40-4C44-B716-F9910FCD44C2}" type="datetimeFigureOut">
              <a:rPr lang="zh-TW" altLang="en-US" smtClean="0"/>
              <a:t>2023/10/14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3584-B8C1-42BD-B36D-89A2EC19DF4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BEDE8-2E40-4C44-B716-F9910FCD44C2}" type="datetimeFigureOut">
              <a:rPr lang="zh-TW" altLang="en-US" smtClean="0"/>
              <a:t>2023/10/14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43584-B8C1-42BD-B36D-89A2EC19DF4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BEDE8-2E40-4C44-B716-F9910FCD44C2}" type="datetimeFigureOut">
              <a:rPr lang="zh-TW" altLang="en-US" smtClean="0"/>
              <a:t>2023/10/14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543584-B8C1-42BD-B36D-89A2EC19DF44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>
                <a:latin typeface="標楷體" pitchFamily="65" charset="-120"/>
                <a:ea typeface="標楷體" pitchFamily="65" charset="-120"/>
              </a:rPr>
              <a:t>108</a:t>
            </a: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課綱說明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大學入學管道</a:t>
            </a:r>
          </a:p>
        </p:txBody>
      </p:sp>
      <p:sp>
        <p:nvSpPr>
          <p:cNvPr id="4" name="矩形 3"/>
          <p:cNvSpPr/>
          <p:nvPr/>
        </p:nvSpPr>
        <p:spPr>
          <a:xfrm>
            <a:off x="500034" y="1357298"/>
            <a:ext cx="1928826" cy="6429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繁星推薦</a:t>
            </a:r>
          </a:p>
        </p:txBody>
      </p:sp>
      <p:sp>
        <p:nvSpPr>
          <p:cNvPr id="5" name="矩形 4"/>
          <p:cNvSpPr/>
          <p:nvPr/>
        </p:nvSpPr>
        <p:spPr>
          <a:xfrm>
            <a:off x="2643174" y="1357298"/>
            <a:ext cx="1928826" cy="6429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個人申請</a:t>
            </a:r>
          </a:p>
        </p:txBody>
      </p:sp>
      <p:sp>
        <p:nvSpPr>
          <p:cNvPr id="6" name="矩形 5"/>
          <p:cNvSpPr/>
          <p:nvPr/>
        </p:nvSpPr>
        <p:spPr>
          <a:xfrm>
            <a:off x="4786314" y="1357298"/>
            <a:ext cx="1928826" cy="6429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分科測驗</a:t>
            </a:r>
          </a:p>
        </p:txBody>
      </p:sp>
      <p:sp>
        <p:nvSpPr>
          <p:cNvPr id="7" name="矩形 6"/>
          <p:cNvSpPr/>
          <p:nvPr/>
        </p:nvSpPr>
        <p:spPr>
          <a:xfrm>
            <a:off x="6929454" y="1357298"/>
            <a:ext cx="1928826" cy="6429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其他管道</a:t>
            </a:r>
          </a:p>
        </p:txBody>
      </p:sp>
      <p:sp>
        <p:nvSpPr>
          <p:cNvPr id="8" name="矩形 7"/>
          <p:cNvSpPr/>
          <p:nvPr/>
        </p:nvSpPr>
        <p:spPr>
          <a:xfrm>
            <a:off x="500034" y="2786058"/>
            <a:ext cx="1928826" cy="6429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學測成績</a:t>
            </a:r>
            <a:endParaRPr lang="en-US" altLang="zh-TW" sz="20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在校排名</a:t>
            </a:r>
          </a:p>
        </p:txBody>
      </p:sp>
      <p:sp>
        <p:nvSpPr>
          <p:cNvPr id="9" name="矩形 8"/>
          <p:cNvSpPr/>
          <p:nvPr/>
        </p:nvSpPr>
        <p:spPr>
          <a:xfrm>
            <a:off x="2643174" y="2786058"/>
            <a:ext cx="1928826" cy="6429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學測成績</a:t>
            </a:r>
            <a:endParaRPr lang="en-US" altLang="zh-TW" sz="20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學習歷程</a:t>
            </a:r>
          </a:p>
        </p:txBody>
      </p:sp>
      <p:sp>
        <p:nvSpPr>
          <p:cNvPr id="10" name="矩形 9"/>
          <p:cNvSpPr/>
          <p:nvPr/>
        </p:nvSpPr>
        <p:spPr>
          <a:xfrm>
            <a:off x="4786314" y="2786058"/>
            <a:ext cx="1928826" cy="6429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考試分發</a:t>
            </a:r>
            <a:endParaRPr lang="en-US" altLang="zh-TW" sz="20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6929454" y="2786058"/>
            <a:ext cx="1928826" cy="6429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各校決定</a:t>
            </a:r>
            <a:endParaRPr lang="en-US" altLang="zh-TW" sz="20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00034" y="4143380"/>
            <a:ext cx="1928826" cy="6429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一月學測</a:t>
            </a:r>
            <a:endParaRPr lang="en-US" altLang="zh-TW" sz="20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三月繁推</a:t>
            </a:r>
            <a:endParaRPr lang="en-US" altLang="zh-TW" sz="20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2643174" y="4143380"/>
            <a:ext cx="1928826" cy="6429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一月學測</a:t>
            </a:r>
            <a:endParaRPr lang="en-US" altLang="zh-TW" sz="20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四月申請</a:t>
            </a:r>
            <a:endParaRPr lang="en-US" altLang="zh-TW" sz="20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4786314" y="4143380"/>
            <a:ext cx="1928826" cy="6429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七月考試</a:t>
            </a:r>
            <a:endParaRPr lang="en-US" altLang="zh-TW" sz="20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929454" y="4143380"/>
            <a:ext cx="1928826" cy="6429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各校自訂</a:t>
            </a:r>
            <a:endParaRPr lang="en-US" altLang="zh-TW" sz="20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500034" y="5500702"/>
            <a:ext cx="1928826" cy="6429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約</a:t>
            </a:r>
            <a:r>
              <a:rPr lang="en-US" altLang="zh-TW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10%-15%</a:t>
            </a:r>
          </a:p>
        </p:txBody>
      </p:sp>
      <p:sp>
        <p:nvSpPr>
          <p:cNvPr id="17" name="矩形 16"/>
          <p:cNvSpPr/>
          <p:nvPr/>
        </p:nvSpPr>
        <p:spPr>
          <a:xfrm>
            <a:off x="2643174" y="5500702"/>
            <a:ext cx="1928826" cy="6429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約</a:t>
            </a:r>
            <a:r>
              <a:rPr lang="en-US" altLang="zh-TW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5</a:t>
            </a:r>
            <a:r>
              <a:rPr lang="en-US" altLang="zh-TW" sz="200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0</a:t>
            </a:r>
            <a:r>
              <a:rPr lang="en-US" altLang="zh-TW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%</a:t>
            </a:r>
          </a:p>
        </p:txBody>
      </p:sp>
      <p:sp>
        <p:nvSpPr>
          <p:cNvPr id="18" name="矩形 17"/>
          <p:cNvSpPr/>
          <p:nvPr/>
        </p:nvSpPr>
        <p:spPr>
          <a:xfrm>
            <a:off x="4786314" y="5500702"/>
            <a:ext cx="1928826" cy="6429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剩餘名額</a:t>
            </a:r>
            <a:endParaRPr lang="en-US" altLang="zh-TW" sz="20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6929454" y="5500702"/>
            <a:ext cx="1928826" cy="6429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極少數</a:t>
            </a:r>
            <a:endParaRPr lang="en-US" altLang="zh-TW" sz="20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0" name="向下箭號 19"/>
          <p:cNvSpPr/>
          <p:nvPr/>
        </p:nvSpPr>
        <p:spPr>
          <a:xfrm>
            <a:off x="1142976" y="2214554"/>
            <a:ext cx="714380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向下箭號 20"/>
          <p:cNvSpPr/>
          <p:nvPr/>
        </p:nvSpPr>
        <p:spPr>
          <a:xfrm>
            <a:off x="7572396" y="2214554"/>
            <a:ext cx="714380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向下箭號 21"/>
          <p:cNvSpPr/>
          <p:nvPr/>
        </p:nvSpPr>
        <p:spPr>
          <a:xfrm>
            <a:off x="5357818" y="2214554"/>
            <a:ext cx="714380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向下箭號 22"/>
          <p:cNvSpPr/>
          <p:nvPr/>
        </p:nvSpPr>
        <p:spPr>
          <a:xfrm>
            <a:off x="3214678" y="2214554"/>
            <a:ext cx="714380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向下箭號 23"/>
          <p:cNvSpPr/>
          <p:nvPr/>
        </p:nvSpPr>
        <p:spPr>
          <a:xfrm>
            <a:off x="7572396" y="3500438"/>
            <a:ext cx="714380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向下箭號 24"/>
          <p:cNvSpPr/>
          <p:nvPr/>
        </p:nvSpPr>
        <p:spPr>
          <a:xfrm>
            <a:off x="5357818" y="3500438"/>
            <a:ext cx="714380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向下箭號 25"/>
          <p:cNvSpPr/>
          <p:nvPr/>
        </p:nvSpPr>
        <p:spPr>
          <a:xfrm>
            <a:off x="3214678" y="3500438"/>
            <a:ext cx="714380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向下箭號 26"/>
          <p:cNvSpPr/>
          <p:nvPr/>
        </p:nvSpPr>
        <p:spPr>
          <a:xfrm>
            <a:off x="1142976" y="3500438"/>
            <a:ext cx="714380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向下箭號 27"/>
          <p:cNvSpPr/>
          <p:nvPr/>
        </p:nvSpPr>
        <p:spPr>
          <a:xfrm>
            <a:off x="7572396" y="4929198"/>
            <a:ext cx="714380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9" name="向下箭號 28"/>
          <p:cNvSpPr/>
          <p:nvPr/>
        </p:nvSpPr>
        <p:spPr>
          <a:xfrm>
            <a:off x="5357818" y="4929198"/>
            <a:ext cx="714380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0" name="向下箭號 29"/>
          <p:cNvSpPr/>
          <p:nvPr/>
        </p:nvSpPr>
        <p:spPr>
          <a:xfrm>
            <a:off x="3214678" y="4929198"/>
            <a:ext cx="714380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" name="向下箭號 30"/>
          <p:cNvSpPr/>
          <p:nvPr/>
        </p:nvSpPr>
        <p:spPr>
          <a:xfrm>
            <a:off x="1142976" y="4929198"/>
            <a:ext cx="714380" cy="50006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7" grpId="1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011222"/>
          </a:xfrm>
        </p:spPr>
        <p:txBody>
          <a:bodyPr/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繁星推薦簡介</a:t>
            </a:r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857232"/>
            <a:ext cx="6886575" cy="369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矩形 5"/>
          <p:cNvSpPr/>
          <p:nvPr/>
        </p:nvSpPr>
        <p:spPr>
          <a:xfrm>
            <a:off x="428596" y="4857760"/>
            <a:ext cx="1500198" cy="6429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學測達標</a:t>
            </a:r>
          </a:p>
        </p:txBody>
      </p:sp>
      <p:sp>
        <p:nvSpPr>
          <p:cNvPr id="7" name="矩形 6"/>
          <p:cNvSpPr/>
          <p:nvPr/>
        </p:nvSpPr>
        <p:spPr>
          <a:xfrm>
            <a:off x="2143108" y="4857760"/>
            <a:ext cx="1500198" cy="6429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校內排名</a:t>
            </a:r>
          </a:p>
        </p:txBody>
      </p:sp>
      <p:sp>
        <p:nvSpPr>
          <p:cNvPr id="8" name="矩形 7"/>
          <p:cNvSpPr/>
          <p:nvPr/>
        </p:nvSpPr>
        <p:spPr>
          <a:xfrm>
            <a:off x="3857620" y="4857760"/>
            <a:ext cx="1500198" cy="6429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報名確認</a:t>
            </a:r>
          </a:p>
        </p:txBody>
      </p:sp>
      <p:sp>
        <p:nvSpPr>
          <p:cNvPr id="9" name="矩形 8"/>
          <p:cNvSpPr/>
          <p:nvPr/>
        </p:nvSpPr>
        <p:spPr>
          <a:xfrm>
            <a:off x="5572132" y="4857760"/>
            <a:ext cx="1500198" cy="6429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大學比序</a:t>
            </a:r>
          </a:p>
        </p:txBody>
      </p:sp>
      <p:sp>
        <p:nvSpPr>
          <p:cNvPr id="10" name="矩形 9"/>
          <p:cNvSpPr/>
          <p:nvPr/>
        </p:nvSpPr>
        <p:spPr>
          <a:xfrm>
            <a:off x="7286644" y="4857760"/>
            <a:ext cx="1500198" cy="6429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公告結果</a:t>
            </a:r>
          </a:p>
        </p:txBody>
      </p:sp>
      <p:sp>
        <p:nvSpPr>
          <p:cNvPr id="12" name="向上箭號圖說文字 11"/>
          <p:cNvSpPr/>
          <p:nvPr/>
        </p:nvSpPr>
        <p:spPr>
          <a:xfrm>
            <a:off x="1714480" y="5643578"/>
            <a:ext cx="2357454" cy="928694"/>
          </a:xfrm>
          <a:prstGeom prst="upArrow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體育、美術也計算</a:t>
            </a:r>
            <a:endParaRPr lang="en-US" altLang="zh-TW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計算到高三上為止</a:t>
            </a:r>
          </a:p>
        </p:txBody>
      </p:sp>
      <p:sp>
        <p:nvSpPr>
          <p:cNvPr id="14" name="向上箭號圖說文字 13"/>
          <p:cNvSpPr/>
          <p:nvPr/>
        </p:nvSpPr>
        <p:spPr>
          <a:xfrm>
            <a:off x="5214942" y="5643578"/>
            <a:ext cx="2357454" cy="928694"/>
          </a:xfrm>
          <a:prstGeom prst="upArrow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醫學系有面試</a:t>
            </a:r>
            <a:endParaRPr lang="en-US" altLang="zh-TW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個人申請簡介</a:t>
            </a:r>
          </a:p>
        </p:txBody>
      </p:sp>
      <p:pic>
        <p:nvPicPr>
          <p:cNvPr id="4" name="圖片 3" descr="1101015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34" y="1071546"/>
            <a:ext cx="8386879" cy="2571768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428596" y="4857760"/>
            <a:ext cx="1500198" cy="6429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學測達標</a:t>
            </a:r>
          </a:p>
        </p:txBody>
      </p:sp>
      <p:sp>
        <p:nvSpPr>
          <p:cNvPr id="6" name="矩形 5"/>
          <p:cNvSpPr/>
          <p:nvPr/>
        </p:nvSpPr>
        <p:spPr>
          <a:xfrm>
            <a:off x="2643174" y="4857760"/>
            <a:ext cx="1500198" cy="6429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報名確認</a:t>
            </a:r>
          </a:p>
        </p:txBody>
      </p:sp>
      <p:sp>
        <p:nvSpPr>
          <p:cNvPr id="7" name="矩形 6"/>
          <p:cNvSpPr/>
          <p:nvPr/>
        </p:nvSpPr>
        <p:spPr>
          <a:xfrm>
            <a:off x="4929190" y="4857760"/>
            <a:ext cx="1500198" cy="6429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面試審查</a:t>
            </a:r>
          </a:p>
        </p:txBody>
      </p:sp>
      <p:sp>
        <p:nvSpPr>
          <p:cNvPr id="8" name="矩形 7"/>
          <p:cNvSpPr/>
          <p:nvPr/>
        </p:nvSpPr>
        <p:spPr>
          <a:xfrm>
            <a:off x="7286644" y="4857760"/>
            <a:ext cx="1500198" cy="6429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公告結果</a:t>
            </a:r>
          </a:p>
        </p:txBody>
      </p:sp>
      <p:sp>
        <p:nvSpPr>
          <p:cNvPr id="9" name="向上箭號圖說文字 8"/>
          <p:cNvSpPr/>
          <p:nvPr/>
        </p:nvSpPr>
        <p:spPr>
          <a:xfrm>
            <a:off x="4572000" y="5715016"/>
            <a:ext cx="2357454" cy="928694"/>
          </a:xfrm>
          <a:prstGeom prst="upArrow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學習歷程檔案</a:t>
            </a:r>
            <a:endParaRPr lang="en-US" altLang="zh-TW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0" name="向右箭號 9"/>
          <p:cNvSpPr/>
          <p:nvPr/>
        </p:nvSpPr>
        <p:spPr>
          <a:xfrm>
            <a:off x="2143108" y="5072074"/>
            <a:ext cx="35719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向右箭號 10"/>
          <p:cNvSpPr/>
          <p:nvPr/>
        </p:nvSpPr>
        <p:spPr>
          <a:xfrm>
            <a:off x="6786578" y="5072074"/>
            <a:ext cx="35719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向右箭號 11"/>
          <p:cNvSpPr/>
          <p:nvPr/>
        </p:nvSpPr>
        <p:spPr>
          <a:xfrm>
            <a:off x="4357686" y="5072074"/>
            <a:ext cx="357190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學習歷程簡介</a:t>
            </a:r>
          </a:p>
        </p:txBody>
      </p:sp>
      <p:sp>
        <p:nvSpPr>
          <p:cNvPr id="7" name="矩形 6"/>
          <p:cNvSpPr/>
          <p:nvPr/>
        </p:nvSpPr>
        <p:spPr>
          <a:xfrm>
            <a:off x="2500298" y="1142984"/>
            <a:ext cx="1500198" cy="6429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學業成績</a:t>
            </a:r>
          </a:p>
        </p:txBody>
      </p:sp>
      <p:sp>
        <p:nvSpPr>
          <p:cNvPr id="8" name="矩形 7"/>
          <p:cNvSpPr/>
          <p:nvPr/>
        </p:nvSpPr>
        <p:spPr>
          <a:xfrm>
            <a:off x="500034" y="1142984"/>
            <a:ext cx="1500198" cy="6429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基本資料</a:t>
            </a:r>
          </a:p>
        </p:txBody>
      </p:sp>
      <p:sp>
        <p:nvSpPr>
          <p:cNvPr id="9" name="矩形 8"/>
          <p:cNvSpPr/>
          <p:nvPr/>
        </p:nvSpPr>
        <p:spPr>
          <a:xfrm>
            <a:off x="4572000" y="1142984"/>
            <a:ext cx="1714512" cy="6429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課程學習成果</a:t>
            </a:r>
          </a:p>
        </p:txBody>
      </p:sp>
      <p:sp>
        <p:nvSpPr>
          <p:cNvPr id="10" name="矩形 9"/>
          <p:cNvSpPr/>
          <p:nvPr/>
        </p:nvSpPr>
        <p:spPr>
          <a:xfrm>
            <a:off x="6786578" y="1142984"/>
            <a:ext cx="1928826" cy="64294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多元學習成果</a:t>
            </a:r>
          </a:p>
        </p:txBody>
      </p:sp>
      <p:sp>
        <p:nvSpPr>
          <p:cNvPr id="11" name="矩形 10"/>
          <p:cNvSpPr/>
          <p:nvPr/>
        </p:nvSpPr>
        <p:spPr>
          <a:xfrm>
            <a:off x="500034" y="2428868"/>
            <a:ext cx="1500198" cy="92869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出缺席、獎懲紀錄等</a:t>
            </a:r>
          </a:p>
        </p:txBody>
      </p:sp>
      <p:sp>
        <p:nvSpPr>
          <p:cNvPr id="12" name="矩形 11"/>
          <p:cNvSpPr/>
          <p:nvPr/>
        </p:nvSpPr>
        <p:spPr>
          <a:xfrm>
            <a:off x="2500298" y="2428868"/>
            <a:ext cx="1500198" cy="92869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課程成績</a:t>
            </a:r>
            <a:endParaRPr lang="en-US" altLang="zh-TW" sz="20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重補修</a:t>
            </a:r>
          </a:p>
        </p:txBody>
      </p:sp>
      <p:sp>
        <p:nvSpPr>
          <p:cNvPr id="13" name="矩形 12"/>
          <p:cNvSpPr/>
          <p:nvPr/>
        </p:nvSpPr>
        <p:spPr>
          <a:xfrm>
            <a:off x="4572000" y="2428868"/>
            <a:ext cx="1714512" cy="92869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課程報告、實驗紀錄等</a:t>
            </a:r>
          </a:p>
        </p:txBody>
      </p:sp>
      <p:sp>
        <p:nvSpPr>
          <p:cNvPr id="14" name="矩形 13"/>
          <p:cNvSpPr/>
          <p:nvPr/>
        </p:nvSpPr>
        <p:spPr>
          <a:xfrm>
            <a:off x="6858016" y="2285992"/>
            <a:ext cx="1928826" cy="128588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幹部紀錄、社團成果、競賽表現、志工服務等</a:t>
            </a:r>
          </a:p>
        </p:txBody>
      </p:sp>
      <p:sp>
        <p:nvSpPr>
          <p:cNvPr id="15" name="矩形 14"/>
          <p:cNvSpPr/>
          <p:nvPr/>
        </p:nvSpPr>
        <p:spPr>
          <a:xfrm>
            <a:off x="500034" y="4143380"/>
            <a:ext cx="1500198" cy="92869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學校填報</a:t>
            </a:r>
          </a:p>
        </p:txBody>
      </p:sp>
      <p:sp>
        <p:nvSpPr>
          <p:cNvPr id="16" name="矩形 15"/>
          <p:cNvSpPr/>
          <p:nvPr/>
        </p:nvSpPr>
        <p:spPr>
          <a:xfrm>
            <a:off x="2500298" y="4143380"/>
            <a:ext cx="1500198" cy="92869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學校填報</a:t>
            </a:r>
          </a:p>
        </p:txBody>
      </p:sp>
      <p:sp>
        <p:nvSpPr>
          <p:cNvPr id="17" name="矩形 16"/>
          <p:cNvSpPr/>
          <p:nvPr/>
        </p:nvSpPr>
        <p:spPr>
          <a:xfrm>
            <a:off x="4714876" y="4143380"/>
            <a:ext cx="1500198" cy="92869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學生填報</a:t>
            </a:r>
            <a:endParaRPr lang="en-US" altLang="zh-TW" sz="20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老師認證</a:t>
            </a:r>
            <a:endParaRPr lang="en-US" altLang="zh-TW" sz="20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7072330" y="4143380"/>
            <a:ext cx="1500198" cy="92869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學生填報</a:t>
            </a:r>
            <a:endParaRPr lang="en-US" altLang="zh-TW" sz="2000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1" name="向上箭號圖說文字 20"/>
          <p:cNvSpPr/>
          <p:nvPr/>
        </p:nvSpPr>
        <p:spPr>
          <a:xfrm>
            <a:off x="2214546" y="5357826"/>
            <a:ext cx="2143140" cy="928694"/>
          </a:xfrm>
          <a:prstGeom prst="upArrow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影響在校排名</a:t>
            </a:r>
            <a:endParaRPr lang="en-US" altLang="zh-TW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altLang="zh-TW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繁星推薦</a:t>
            </a:r>
            <a:r>
              <a:rPr lang="en-US" altLang="zh-TW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)</a:t>
            </a:r>
          </a:p>
        </p:txBody>
      </p:sp>
      <p:sp>
        <p:nvSpPr>
          <p:cNvPr id="22" name="向上箭號圖說文字 21"/>
          <p:cNvSpPr/>
          <p:nvPr/>
        </p:nvSpPr>
        <p:spPr>
          <a:xfrm>
            <a:off x="4500562" y="5357826"/>
            <a:ext cx="2143140" cy="928694"/>
          </a:xfrm>
          <a:prstGeom prst="upArrow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學習歷程</a:t>
            </a:r>
            <a:endParaRPr lang="en-US" altLang="zh-TW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altLang="zh-TW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個人申請</a:t>
            </a:r>
            <a:r>
              <a:rPr lang="en-US" altLang="zh-TW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)</a:t>
            </a:r>
          </a:p>
        </p:txBody>
      </p:sp>
      <p:sp>
        <p:nvSpPr>
          <p:cNvPr id="23" name="向上箭號圖說文字 22"/>
          <p:cNvSpPr/>
          <p:nvPr/>
        </p:nvSpPr>
        <p:spPr>
          <a:xfrm>
            <a:off x="6786578" y="5357826"/>
            <a:ext cx="2143140" cy="928694"/>
          </a:xfrm>
          <a:prstGeom prst="upArrow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學習歷程</a:t>
            </a:r>
            <a:endParaRPr lang="en-US" altLang="zh-TW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algn="ctr"/>
            <a:r>
              <a:rPr lang="en-US" altLang="zh-TW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個人申請</a:t>
            </a:r>
            <a:r>
              <a:rPr lang="en-US" altLang="zh-TW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)</a:t>
            </a:r>
          </a:p>
        </p:txBody>
      </p:sp>
      <p:sp>
        <p:nvSpPr>
          <p:cNvPr id="24" name="向上箭號圖說文字 23"/>
          <p:cNvSpPr/>
          <p:nvPr/>
        </p:nvSpPr>
        <p:spPr>
          <a:xfrm>
            <a:off x="142844" y="5357826"/>
            <a:ext cx="2000264" cy="928694"/>
          </a:xfrm>
          <a:prstGeom prst="upArrow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畢業資格</a:t>
            </a:r>
            <a:endParaRPr lang="en-US" altLang="zh-TW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6" name="向下箭號 25"/>
          <p:cNvSpPr/>
          <p:nvPr/>
        </p:nvSpPr>
        <p:spPr>
          <a:xfrm>
            <a:off x="7429520" y="1857364"/>
            <a:ext cx="71438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9" name="向下箭號 28"/>
          <p:cNvSpPr/>
          <p:nvPr/>
        </p:nvSpPr>
        <p:spPr>
          <a:xfrm>
            <a:off x="5072066" y="1857364"/>
            <a:ext cx="71438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0" name="向下箭號 29"/>
          <p:cNvSpPr/>
          <p:nvPr/>
        </p:nvSpPr>
        <p:spPr>
          <a:xfrm>
            <a:off x="2928926" y="1857364"/>
            <a:ext cx="71438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" name="向下箭號 30"/>
          <p:cNvSpPr/>
          <p:nvPr/>
        </p:nvSpPr>
        <p:spPr>
          <a:xfrm>
            <a:off x="857224" y="1857364"/>
            <a:ext cx="71438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2" name="向下箭號 31"/>
          <p:cNvSpPr/>
          <p:nvPr/>
        </p:nvSpPr>
        <p:spPr>
          <a:xfrm>
            <a:off x="7429520" y="3643314"/>
            <a:ext cx="71438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3" name="向下箭號 32"/>
          <p:cNvSpPr/>
          <p:nvPr/>
        </p:nvSpPr>
        <p:spPr>
          <a:xfrm>
            <a:off x="5072066" y="3429000"/>
            <a:ext cx="71438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4" name="向下箭號 33"/>
          <p:cNvSpPr/>
          <p:nvPr/>
        </p:nvSpPr>
        <p:spPr>
          <a:xfrm>
            <a:off x="2928926" y="3429000"/>
            <a:ext cx="71438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5" name="向下箭號 34"/>
          <p:cNvSpPr/>
          <p:nvPr/>
        </p:nvSpPr>
        <p:spPr>
          <a:xfrm>
            <a:off x="857224" y="3429000"/>
            <a:ext cx="71438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1" grpId="0" animBg="1"/>
      <p:bldP spid="22" grpId="0" animBg="1"/>
      <p:bldP spid="23" grpId="0" animBg="1"/>
      <p:bldP spid="24" grpId="0" animBg="1"/>
      <p:bldP spid="26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476672"/>
            <a:ext cx="7143776" cy="499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4F3332-0BAD-14EA-42D4-4748462BAC6E}"/>
              </a:ext>
            </a:extLst>
          </p:cNvPr>
          <p:cNvSpPr txBox="1">
            <a:spLocks/>
          </p:cNvSpPr>
          <p:nvPr/>
        </p:nvSpPr>
        <p:spPr>
          <a:xfrm>
            <a:off x="593384" y="5688173"/>
            <a:ext cx="8229600" cy="748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dirty="0"/>
              <a:t>搜尋關鍵字：大學招聯會 學習歷程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272E948-3B1C-BF9F-55F9-45A89CF2B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文生中學規劃與建議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3BDBC84-1A32-A180-7A1F-2D84601E3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748680"/>
          </a:xfrm>
        </p:spPr>
        <p:txBody>
          <a:bodyPr/>
          <a:lstStyle/>
          <a:p>
            <a:r>
              <a:rPr lang="zh-TW" altLang="en-US" dirty="0"/>
              <a:t>在不確定前提下，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繁星</a:t>
            </a:r>
            <a:r>
              <a:rPr lang="zh-TW" altLang="en-US" dirty="0"/>
              <a:t>與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申請</a:t>
            </a:r>
            <a:r>
              <a:rPr lang="zh-TW" altLang="en-US" dirty="0"/>
              <a:t>並行</a:t>
            </a:r>
          </a:p>
        </p:txBody>
      </p:sp>
      <p:sp>
        <p:nvSpPr>
          <p:cNvPr id="4" name="內容版面配置區 2">
            <a:extLst>
              <a:ext uri="{FF2B5EF4-FFF2-40B4-BE49-F238E27FC236}">
                <a16:creationId xmlns:a16="http://schemas.microsoft.com/office/drawing/2014/main" id="{A0B74789-6376-30AD-C120-825AB663BDE7}"/>
              </a:ext>
            </a:extLst>
          </p:cNvPr>
          <p:cNvSpPr txBox="1">
            <a:spLocks/>
          </p:cNvSpPr>
          <p:nvPr/>
        </p:nvSpPr>
        <p:spPr>
          <a:xfrm>
            <a:off x="457200" y="2520583"/>
            <a:ext cx="8229600" cy="748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dirty="0"/>
              <a:t>以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課業</a:t>
            </a:r>
            <a:r>
              <a:rPr lang="zh-TW" altLang="en-US" dirty="0"/>
              <a:t>為主，課程成果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重質</a:t>
            </a:r>
            <a:r>
              <a:rPr lang="zh-TW" altLang="en-US" dirty="0"/>
              <a:t>不重量</a:t>
            </a:r>
          </a:p>
        </p:txBody>
      </p:sp>
      <p:sp>
        <p:nvSpPr>
          <p:cNvPr id="5" name="內容版面配置區 2">
            <a:extLst>
              <a:ext uri="{FF2B5EF4-FFF2-40B4-BE49-F238E27FC236}">
                <a16:creationId xmlns:a16="http://schemas.microsoft.com/office/drawing/2014/main" id="{29D17A5A-A4F1-13E9-CD4F-4052CED213CD}"/>
              </a:ext>
            </a:extLst>
          </p:cNvPr>
          <p:cNvSpPr txBox="1">
            <a:spLocks/>
          </p:cNvSpPr>
          <p:nvPr/>
        </p:nvSpPr>
        <p:spPr>
          <a:xfrm>
            <a:off x="681529" y="3448339"/>
            <a:ext cx="8229600" cy="748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dirty="0"/>
              <a:t>高一：校定必修、多元選修</a:t>
            </a:r>
          </a:p>
        </p:txBody>
      </p:sp>
      <p:sp>
        <p:nvSpPr>
          <p:cNvPr id="6" name="內容版面配置區 2">
            <a:extLst>
              <a:ext uri="{FF2B5EF4-FFF2-40B4-BE49-F238E27FC236}">
                <a16:creationId xmlns:a16="http://schemas.microsoft.com/office/drawing/2014/main" id="{3EEEF076-192A-993B-C433-2CA532F7E58F}"/>
              </a:ext>
            </a:extLst>
          </p:cNvPr>
          <p:cNvSpPr txBox="1">
            <a:spLocks/>
          </p:cNvSpPr>
          <p:nvPr/>
        </p:nvSpPr>
        <p:spPr>
          <a:xfrm>
            <a:off x="681529" y="4266585"/>
            <a:ext cx="8229600" cy="748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dirty="0"/>
              <a:t>高二：探究實作、多元選修、第二外語</a:t>
            </a:r>
          </a:p>
        </p:txBody>
      </p:sp>
      <p:sp>
        <p:nvSpPr>
          <p:cNvPr id="7" name="內容版面配置區 2">
            <a:extLst>
              <a:ext uri="{FF2B5EF4-FFF2-40B4-BE49-F238E27FC236}">
                <a16:creationId xmlns:a16="http://schemas.microsoft.com/office/drawing/2014/main" id="{B8F1427F-44CB-E659-F24D-D3D44050078E}"/>
              </a:ext>
            </a:extLst>
          </p:cNvPr>
          <p:cNvSpPr txBox="1">
            <a:spLocks/>
          </p:cNvSpPr>
          <p:nvPr/>
        </p:nvSpPr>
        <p:spPr>
          <a:xfrm>
            <a:off x="457200" y="5186967"/>
            <a:ext cx="8229600" cy="748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dirty="0"/>
              <a:t>多元表現，強烈建議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自主學習</a:t>
            </a:r>
            <a:r>
              <a:rPr lang="zh-TW" altLang="en-US" dirty="0"/>
              <a:t>必備</a:t>
            </a:r>
          </a:p>
        </p:txBody>
      </p:sp>
    </p:spTree>
    <p:extLst>
      <p:ext uri="{BB962C8B-B14F-4D97-AF65-F5344CB8AC3E}">
        <p14:creationId xmlns:p14="http://schemas.microsoft.com/office/powerpoint/2010/main" val="355338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240</Words>
  <Application>Microsoft Office PowerPoint</Application>
  <PresentationFormat>如螢幕大小 (4:3)</PresentationFormat>
  <Paragraphs>66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2" baseType="lpstr">
      <vt:lpstr>標楷體</vt:lpstr>
      <vt:lpstr>Arial</vt:lpstr>
      <vt:lpstr>Calibri</vt:lpstr>
      <vt:lpstr>Office 佈景主題</vt:lpstr>
      <vt:lpstr>108課綱說明</vt:lpstr>
      <vt:lpstr>大學入學管道</vt:lpstr>
      <vt:lpstr>繁星推薦簡介</vt:lpstr>
      <vt:lpstr>個人申請簡介</vt:lpstr>
      <vt:lpstr>學習歷程簡介</vt:lpstr>
      <vt:lpstr>PowerPoint 簡報</vt:lpstr>
      <vt:lpstr>PowerPoint 簡報</vt:lpstr>
      <vt:lpstr>文生中學規劃與建議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108課綱說明</dc:title>
  <dc:creator>zenki657</dc:creator>
  <cp:lastModifiedBy>憲志 林</cp:lastModifiedBy>
  <cp:revision>22</cp:revision>
  <dcterms:created xsi:type="dcterms:W3CDTF">2021-10-15T00:35:00Z</dcterms:created>
  <dcterms:modified xsi:type="dcterms:W3CDTF">2023-10-14T03:27:09Z</dcterms:modified>
</cp:coreProperties>
</file>